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70" r:id="rId9"/>
    <p:sldId id="263" r:id="rId10"/>
    <p:sldId id="268" r:id="rId11"/>
    <p:sldId id="269" r:id="rId12"/>
    <p:sldId id="265" r:id="rId13"/>
    <p:sldId id="264" r:id="rId14"/>
    <p:sldId id="266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XGuL7D8jnAlKM2HIpdaNLkl67b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ximilian Johnson" initials="" lastIdx="4" clrIdx="0"/>
  <p:cmAuthor id="1" name="Deng, Wanfeng" initials="DW" lastIdx="1" clrIdx="1">
    <p:extLst>
      <p:ext uri="{19B8F6BF-5375-455C-9EA6-DF929625EA0E}">
        <p15:presenceInfo xmlns:p15="http://schemas.microsoft.com/office/powerpoint/2012/main" userId="Deng, Wan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B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720297-5007-4BD3-B8A3-05EB0BE1B5D8}">
  <a:tblStyle styleId="{58720297-5007-4BD3-B8A3-05EB0BE1B5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68bbe0e2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68bbe0e2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40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68bbe0e2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68bbe0e2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29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68bbe0e2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68bbe0e2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68bbe0e2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68bbe0e2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68bbe0e2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68bbe0e2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f2e40fce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f2e40fce7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*add key findings and ideas under graph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*Title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f2e40fce7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f2e40fce7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*add key findings and ideas under graph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923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68bbe0e2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68bbe0e2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23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68bbe0e2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68bbe0e2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9"/>
          <p:cNvSpPr txBox="1"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0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1" descr="Tag=AccentColor&#10;Flavor=Light&#10;Target=FillAndLine"/>
          <p:cNvSpPr/>
          <p:nvPr/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5181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2"/>
          </p:nvPr>
        </p:nvSpPr>
        <p:spPr>
          <a:xfrm>
            <a:off x="6172200" y="1929384"/>
            <a:ext cx="5181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2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926080"/>
            <a:ext cx="5157787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938528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926080"/>
            <a:ext cx="5183188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3" descr="Tag=AccentColor&#10;Flavor=Light&#10;Target=FillAndLine"/>
          <p:cNvSpPr/>
          <p:nvPr/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  <a:defRPr sz="7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4" descr="Tag=AccentColor&#10;Flavor=Light&#10;Target=FillAndLine"/>
          <p:cNvSpPr/>
          <p:nvPr/>
        </p:nvSpPr>
        <p:spPr>
          <a:xfrm>
            <a:off x="3974206" y="5126892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5303520" y="548640"/>
            <a:ext cx="6053328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2"/>
          </p:nvPr>
        </p:nvSpPr>
        <p:spPr>
          <a:xfrm>
            <a:off x="839788" y="3977640"/>
            <a:ext cx="3932237" cy="20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6" descr="Tag=AccentColor&#10;Flavor=Light&#10;Target=FillAndLine"/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/>
            <a:ahLst/>
            <a:cxnLst/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44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5303520" y="548640"/>
            <a:ext cx="6053328" cy="543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839788" y="3977640"/>
            <a:ext cx="3931920" cy="200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7" descr="Tag=AccentColor&#10;Flavor=Light&#10;Target=FillAndLine"/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/>
            <a:ahLst/>
            <a:cxnLst/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444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70363" y="-44673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11/</a:t>
            </a:r>
            <a:endParaRPr/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491400" y="415400"/>
            <a:ext cx="10599900" cy="1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lang="en-US" sz="5000" dirty="0"/>
              <a:t>Astro Brewing Co. Launch Strategy</a:t>
            </a:r>
            <a:endParaRPr sz="5000"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491399" y="5171727"/>
            <a:ext cx="50688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US" sz="1300" b="1" dirty="0">
                <a:latin typeface="Times New Roman"/>
                <a:ea typeface="Times New Roman"/>
                <a:cs typeface="Times New Roman"/>
                <a:sym typeface="Times New Roman"/>
              </a:rPr>
              <a:t>Presented by Team F: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US" sz="1300" b="1" dirty="0">
                <a:latin typeface="Times New Roman"/>
                <a:ea typeface="Times New Roman"/>
                <a:cs typeface="Times New Roman"/>
                <a:sym typeface="Times New Roman"/>
              </a:rPr>
              <a:t>Wanfeng Deng, Tianrun Gu, Maximilian Johnson, Jingwei Li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US" sz="1300" b="1" dirty="0">
                <a:latin typeface="Times New Roman"/>
                <a:ea typeface="Times New Roman"/>
                <a:cs typeface="Times New Roman"/>
                <a:sym typeface="Times New Roman"/>
              </a:rPr>
              <a:t>Project: Astro Brewing Co. Case 1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US" sz="1300" b="1" dirty="0">
                <a:latin typeface="Times New Roman"/>
                <a:ea typeface="Times New Roman"/>
                <a:cs typeface="Times New Roman"/>
                <a:sym typeface="Times New Roman"/>
              </a:rPr>
              <a:t>Section: GBA 424 8:30 – 10:00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US" sz="1300" b="1" dirty="0">
                <a:latin typeface="Times New Roman"/>
                <a:ea typeface="Times New Roman"/>
                <a:cs typeface="Times New Roman"/>
                <a:sym typeface="Times New Roman"/>
              </a:rPr>
              <a:t>Date: 11/2/2020</a:t>
            </a: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" descr="A person standing in a p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787" t="16992" r="13723" b="7518"/>
          <a:stretch/>
        </p:blipFill>
        <p:spPr>
          <a:xfrm>
            <a:off x="762000" y="2305619"/>
            <a:ext cx="2138988" cy="213898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930782" y="4519759"/>
            <a:ext cx="16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Wanfeng Deng</a:t>
            </a:r>
            <a:endParaRPr dirty="0"/>
          </a:p>
        </p:txBody>
      </p:sp>
      <p:sp>
        <p:nvSpPr>
          <p:cNvPr id="98" name="Google Shape;98;p1"/>
          <p:cNvSpPr txBox="1"/>
          <p:nvPr/>
        </p:nvSpPr>
        <p:spPr>
          <a:xfrm>
            <a:off x="3795158" y="4532563"/>
            <a:ext cx="16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Tianrun Gu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6356560" y="4488763"/>
            <a:ext cx="24924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Maximilian Johnson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9625987" y="4519759"/>
            <a:ext cx="14124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Jingwei Li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5">
            <a:alphaModFix/>
          </a:blip>
          <a:srcRect t="1021" r="1048"/>
          <a:stretch/>
        </p:blipFill>
        <p:spPr>
          <a:xfrm>
            <a:off x="9234375" y="2285508"/>
            <a:ext cx="2195625" cy="21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6">
            <a:alphaModFix/>
          </a:blip>
          <a:srcRect l="8492" r="8492"/>
          <a:stretch/>
        </p:blipFill>
        <p:spPr>
          <a:xfrm>
            <a:off x="6378008" y="2305619"/>
            <a:ext cx="2138988" cy="213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young person wearing a suit and tie&#10;&#10;Description automatically generated">
            <a:extLst>
              <a:ext uri="{FF2B5EF4-FFF2-40B4-BE49-F238E27FC236}">
                <a16:creationId xmlns:a16="http://schemas.microsoft.com/office/drawing/2014/main" id="{A09E3B32-25FE-4799-B271-DCFC512E4E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89" t="-445" r="11845" b="445"/>
          <a:stretch/>
        </p:blipFill>
        <p:spPr>
          <a:xfrm>
            <a:off x="3545864" y="2305619"/>
            <a:ext cx="2138988" cy="213898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431A54-E816-405F-A766-6339F0E8B0A0}"/>
              </a:ext>
            </a:extLst>
          </p:cNvPr>
          <p:cNvCxnSpPr/>
          <p:nvPr/>
        </p:nvCxnSpPr>
        <p:spPr>
          <a:xfrm flipV="1">
            <a:off x="369903" y="1705480"/>
            <a:ext cx="11452194" cy="0"/>
          </a:xfrm>
          <a:prstGeom prst="line">
            <a:avLst/>
          </a:prstGeom>
          <a:ln w="57150">
            <a:solidFill>
              <a:srgbClr val="E5B5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68bbe0e2b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D0E30E79-C7B3-4633-B805-F1515445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10" y="1914416"/>
            <a:ext cx="4221812" cy="4611664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C7B949A-8E14-44C0-8AEF-3E70C070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79" y="1965747"/>
            <a:ext cx="4454914" cy="45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68bbe0e2b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CEA2561-2FB1-45D6-B000-3AAD72C8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93" y="1847705"/>
            <a:ext cx="4382112" cy="4725059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9F632E5E-5BB2-47ED-A9CC-BFFE6EFF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96" y="1885810"/>
            <a:ext cx="4763165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68bbe0e2b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B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1" name="Google Shape;181;ga68bbe0e2b_0_9"/>
          <p:cNvGraphicFramePr/>
          <p:nvPr/>
        </p:nvGraphicFramePr>
        <p:xfrm>
          <a:off x="3658675" y="2608075"/>
          <a:ext cx="4874650" cy="2945790"/>
        </p:xfrm>
        <a:graphic>
          <a:graphicData uri="http://schemas.openxmlformats.org/drawingml/2006/table">
            <a:tbl>
              <a:tblPr>
                <a:noFill/>
                <a:tableStyleId>{58720297-5007-4BD3-B8A3-05EB0BE1B5D8}</a:tableStyleId>
              </a:tblPr>
              <a:tblGrid>
                <a:gridCol w="6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 Share %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Annual Growth Rate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1998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22.00%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1999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25.00%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13.64%</a:t>
                      </a:r>
                      <a:endParaRPr sz="2000">
                        <a:solidFill>
                          <a:srgbClr val="44444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2000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30.00%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20.00%</a:t>
                      </a:r>
                      <a:endParaRPr sz="2000">
                        <a:solidFill>
                          <a:srgbClr val="44444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2001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33.00%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10.00%</a:t>
                      </a:r>
                      <a:endParaRPr sz="2000">
                        <a:solidFill>
                          <a:srgbClr val="44444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2002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35.00%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6.06%</a:t>
                      </a:r>
                      <a:endParaRPr sz="2000">
                        <a:solidFill>
                          <a:srgbClr val="44444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2003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L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36.00%</a:t>
                      </a:r>
                      <a:endParaRPr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2.86%</a:t>
                      </a:r>
                      <a:endParaRPr sz="2000">
                        <a:solidFill>
                          <a:srgbClr val="44444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 anchor="b">
                    <a:lnR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939A184-FF7D-4554-9940-820B176E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55" y="2287432"/>
            <a:ext cx="6377126" cy="1645710"/>
          </a:xfrm>
          <a:prstGeom prst="rect">
            <a:avLst/>
          </a:prstGeom>
        </p:spPr>
      </p:pic>
      <p:sp>
        <p:nvSpPr>
          <p:cNvPr id="171" name="Google Shape;171;ga68bbe0e2b_0_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C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Google Shape;173;ga68bbe0e2b_0_36"/>
          <p:cNvSpPr txBox="1"/>
          <p:nvPr/>
        </p:nvSpPr>
        <p:spPr>
          <a:xfrm>
            <a:off x="838201" y="2248276"/>
            <a:ext cx="4594934" cy="83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To project the expected value of each year, we assumed that the probability consumer will have high, medium, and low interest would be, 50%, 30%, and 20% respectively. </a:t>
            </a:r>
            <a:endParaRPr dirty="0"/>
          </a:p>
        </p:txBody>
      </p:sp>
      <p:sp>
        <p:nvSpPr>
          <p:cNvPr id="175" name="Google Shape;175;ga68bbe0e2b_0_36"/>
          <p:cNvSpPr txBox="1"/>
          <p:nvPr/>
        </p:nvSpPr>
        <p:spPr>
          <a:xfrm>
            <a:off x="6358560" y="2037789"/>
            <a:ext cx="4338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First year’s projected profit is based on Appendix A</a:t>
            </a:r>
            <a:endParaRPr sz="1100" b="1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8F55CF14-0CCD-4EAE-A0AA-CDBC33F13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5" t="17698" r="3994"/>
          <a:stretch/>
        </p:blipFill>
        <p:spPr>
          <a:xfrm>
            <a:off x="1147367" y="3335833"/>
            <a:ext cx="4136995" cy="1194619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494AFAB-E89D-4263-BA0D-F5A8CA372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194" y="4130345"/>
            <a:ext cx="2353003" cy="2362530"/>
          </a:xfrm>
          <a:prstGeom prst="rect">
            <a:avLst/>
          </a:prstGeom>
        </p:spPr>
      </p:pic>
      <p:sp>
        <p:nvSpPr>
          <p:cNvPr id="10" name="Google Shape;175;ga68bbe0e2b_0_36">
            <a:extLst>
              <a:ext uri="{FF2B5EF4-FFF2-40B4-BE49-F238E27FC236}">
                <a16:creationId xmlns:a16="http://schemas.microsoft.com/office/drawing/2014/main" id="{B4EEA07D-EEB0-4AA7-9FAC-9A3B119411A2}"/>
              </a:ext>
            </a:extLst>
          </p:cNvPr>
          <p:cNvSpPr txBox="1"/>
          <p:nvPr/>
        </p:nvSpPr>
        <p:spPr>
          <a:xfrm>
            <a:off x="8527860" y="3933142"/>
            <a:ext cx="1541087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Project ROI</a:t>
            </a:r>
            <a:endParaRPr sz="11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68bbe0e2b_0_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 D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7" name="Google Shape;187;ga68bbe0e2b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675" y="1833200"/>
            <a:ext cx="4002865" cy="48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a68bbe0e2b_0_45"/>
          <p:cNvPicPr preferRelativeResize="0"/>
          <p:nvPr/>
        </p:nvPicPr>
        <p:blipFill rotWithShape="1">
          <a:blip r:embed="rId4">
            <a:alphaModFix/>
          </a:blip>
          <a:srcRect l="1999"/>
          <a:stretch/>
        </p:blipFill>
        <p:spPr>
          <a:xfrm>
            <a:off x="6107250" y="3313975"/>
            <a:ext cx="38621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a68bbe0e2b_0_45"/>
          <p:cNvSpPr txBox="1"/>
          <p:nvPr/>
        </p:nvSpPr>
        <p:spPr>
          <a:xfrm>
            <a:off x="5484300" y="2250300"/>
            <a:ext cx="5806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study H, we examined the data and found that Budweiser is similar to Astro in almost all aspects.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92364" y="52720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Requested Studies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838200" y="1929385"/>
            <a:ext cx="10880324" cy="405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C: Project the change of customers acceptance level from 1998 to 2003 in marketing areas (CA, TX, NM, AZ)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D: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number of liquor sale operations growth within five years in these marketing area.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F: Knowledge of operations’ past experience from 152 similar wholesalers.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H: Attribution advantage, retailer support, and competitors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681933-4224-4007-8F19-D5961E0BD5B5}"/>
              </a:ext>
            </a:extLst>
          </p:cNvPr>
          <p:cNvCxnSpPr/>
          <p:nvPr/>
        </p:nvCxnSpPr>
        <p:spPr>
          <a:xfrm flipV="1">
            <a:off x="368379" y="1198486"/>
            <a:ext cx="11452194" cy="0"/>
          </a:xfrm>
          <a:prstGeom prst="line">
            <a:avLst/>
          </a:prstGeom>
          <a:ln w="57150">
            <a:solidFill>
              <a:srgbClr val="E5B5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>
            <a:off x="-75416" y="-133165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61260" y="-147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 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F7A6B7-21BF-469A-B43F-C544ED2B227F}"/>
              </a:ext>
            </a:extLst>
          </p:cNvPr>
          <p:cNvCxnSpPr/>
          <p:nvPr/>
        </p:nvCxnSpPr>
        <p:spPr>
          <a:xfrm flipV="1">
            <a:off x="368379" y="1198486"/>
            <a:ext cx="11452194" cy="0"/>
          </a:xfrm>
          <a:prstGeom prst="line">
            <a:avLst/>
          </a:prstGeom>
          <a:ln w="57150">
            <a:solidFill>
              <a:srgbClr val="E5B5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18;p5">
            <a:extLst>
              <a:ext uri="{FF2B5EF4-FFF2-40B4-BE49-F238E27FC236}">
                <a16:creationId xmlns:a16="http://schemas.microsoft.com/office/drawing/2014/main" id="{48AE9E34-B102-4E12-9EA0-9CF644FF6122}"/>
              </a:ext>
            </a:extLst>
          </p:cNvPr>
          <p:cNvSpPr txBox="1">
            <a:spLocks/>
          </p:cNvSpPr>
          <p:nvPr/>
        </p:nvSpPr>
        <p:spPr>
          <a:xfrm>
            <a:off x="962193" y="1429306"/>
            <a:ext cx="10515600" cy="48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68300">
              <a:spcBef>
                <a:spcPts val="0"/>
              </a:spcBef>
              <a:buSzPts val="2200"/>
              <a:buFont typeface="Arial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Uncertainties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interest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Retailer interest</a:t>
            </a:r>
          </a:p>
          <a:p>
            <a:pPr indent="-368300">
              <a:spcBef>
                <a:spcPts val="0"/>
              </a:spcBef>
              <a:buSzPts val="2200"/>
              <a:buFont typeface="Arial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AutoNum type="alphaL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profit outcomes with different interest levels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8300">
              <a:spcBef>
                <a:spcPts val="0"/>
              </a:spcBef>
              <a:buSzPts val="2200"/>
              <a:buFont typeface="Arial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Customer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Estimated based on operations in the other states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Retailer – retailer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 from Study H</a:t>
            </a:r>
          </a:p>
          <a:p>
            <a:pPr indent="-368300">
              <a:spcBef>
                <a:spcPts val="0"/>
              </a:spcBef>
              <a:buSzPts val="2200"/>
              <a:buFont typeface="Arial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Outcomes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Assigned $ values based on the due diligence and study F</a:t>
            </a:r>
          </a:p>
          <a:p>
            <a:pPr indent="-368300">
              <a:spcBef>
                <a:spcPts val="0"/>
              </a:spcBef>
              <a:buSzPts val="2200"/>
              <a:buFont typeface="Arial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Decision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68300">
              <a:spcBef>
                <a:spcPts val="0"/>
              </a:spcBef>
              <a:buSzPts val="2200"/>
              <a:buFont typeface="Arial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Expected Value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150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body" idx="1"/>
          </p:nvPr>
        </p:nvSpPr>
        <p:spPr>
          <a:xfrm>
            <a:off x="836676" y="140755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77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Astro projected to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20% market share in its first year of operation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77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88.7% potential retailers showed they will certainly sell Astro.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778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other beers, retailers are very excited to carry Astro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778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retailers expected to grow in each of the first 5 years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77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expected value of opening a distributorship in South Western Oregon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778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even in the sixth year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1778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ROI over each of the first 6 years is 21%</a:t>
            </a:r>
            <a:endParaRPr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4658400" y="6352511"/>
            <a:ext cx="75336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Various publications; Oregon Department of Revenue, Liquor Division;  Robert Morris Associates annual statement studies; Lawson and Associates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17;p5">
            <a:extLst>
              <a:ext uri="{FF2B5EF4-FFF2-40B4-BE49-F238E27FC236}">
                <a16:creationId xmlns:a16="http://schemas.microsoft.com/office/drawing/2014/main" id="{F592C529-0281-4318-B47F-3445110A5FE9}"/>
              </a:ext>
            </a:extLst>
          </p:cNvPr>
          <p:cNvSpPr txBox="1">
            <a:spLocks/>
          </p:cNvSpPr>
          <p:nvPr/>
        </p:nvSpPr>
        <p:spPr>
          <a:xfrm>
            <a:off x="761260" y="-147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600"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600650-C947-4F0D-A0EC-22FF533C7CA2}"/>
              </a:ext>
            </a:extLst>
          </p:cNvPr>
          <p:cNvCxnSpPr/>
          <p:nvPr/>
        </p:nvCxnSpPr>
        <p:spPr>
          <a:xfrm flipV="1">
            <a:off x="368379" y="1198486"/>
            <a:ext cx="11452194" cy="0"/>
          </a:xfrm>
          <a:prstGeom prst="line">
            <a:avLst/>
          </a:prstGeom>
          <a:ln w="57150">
            <a:solidFill>
              <a:srgbClr val="E5B5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f2e40fce7_1_12"/>
          <p:cNvSpPr txBox="1">
            <a:spLocks noGrp="1"/>
          </p:cNvSpPr>
          <p:nvPr>
            <p:ph type="title" idx="4294967295"/>
          </p:nvPr>
        </p:nvSpPr>
        <p:spPr>
          <a:xfrm>
            <a:off x="836676" y="1310852"/>
            <a:ext cx="10515600" cy="55004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this project is positive and will be $153,525 in 2003</a:t>
            </a:r>
            <a:endParaRPr sz="110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33;g9f2e40fce7_1_12"/>
          <p:cNvSpPr txBox="1"/>
          <p:nvPr/>
        </p:nvSpPr>
        <p:spPr>
          <a:xfrm>
            <a:off x="7036431" y="3629676"/>
            <a:ext cx="4582268" cy="191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3% annul growth rate for sales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 of different scenarios:</a:t>
            </a:r>
          </a:p>
          <a:p>
            <a:pPr marL="139700" lvl="1">
              <a:buSzPts val="14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</a:p>
          <a:p>
            <a:pPr marL="139700" lvl="1">
              <a:buSzPts val="14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High Consumer Interest: 50%</a:t>
            </a:r>
          </a:p>
          <a:p>
            <a:pPr marL="139700" lvl="2">
              <a:buSzPts val="14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Medium Consumer inter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est: 30%</a:t>
            </a:r>
          </a:p>
          <a:p>
            <a:pPr marL="139700" lvl="2">
              <a:buSzPts val="14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Low Consumer Interest: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g9f2e40fce7_1_12"/>
          <p:cNvSpPr txBox="1"/>
          <p:nvPr/>
        </p:nvSpPr>
        <p:spPr>
          <a:xfrm>
            <a:off x="8667111" y="6565477"/>
            <a:ext cx="35661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Lawson &amp; Associates’ study C &amp; F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03EBA-9055-4ADA-BE86-7667DB98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2" y="1860893"/>
            <a:ext cx="6162203" cy="36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D89C2A-0505-44C6-8DA8-EDD80F00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255" y="1988550"/>
            <a:ext cx="5200746" cy="1239774"/>
          </a:xfrm>
          <a:prstGeom prst="rect">
            <a:avLst/>
          </a:prstGeom>
        </p:spPr>
      </p:pic>
      <p:sp>
        <p:nvSpPr>
          <p:cNvPr id="11" name="Google Shape;117;p5">
            <a:extLst>
              <a:ext uri="{FF2B5EF4-FFF2-40B4-BE49-F238E27FC236}">
                <a16:creationId xmlns:a16="http://schemas.microsoft.com/office/drawing/2014/main" id="{1BFB51C0-A607-406E-BF62-EA0DE05663EF}"/>
              </a:ext>
            </a:extLst>
          </p:cNvPr>
          <p:cNvSpPr txBox="1">
            <a:spLocks/>
          </p:cNvSpPr>
          <p:nvPr/>
        </p:nvSpPr>
        <p:spPr>
          <a:xfrm>
            <a:off x="761260" y="-147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600"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Astro’s Project is Profitable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D85E35-2329-4452-8640-27E3F720C45F}"/>
              </a:ext>
            </a:extLst>
          </p:cNvPr>
          <p:cNvCxnSpPr/>
          <p:nvPr/>
        </p:nvCxnSpPr>
        <p:spPr>
          <a:xfrm flipV="1">
            <a:off x="368379" y="1198486"/>
            <a:ext cx="11452194" cy="0"/>
          </a:xfrm>
          <a:prstGeom prst="line">
            <a:avLst/>
          </a:prstGeom>
          <a:ln w="57150">
            <a:solidFill>
              <a:srgbClr val="E5B5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f2e40fce7_1_12"/>
          <p:cNvSpPr txBox="1"/>
          <p:nvPr/>
        </p:nvSpPr>
        <p:spPr>
          <a:xfrm>
            <a:off x="8625900" y="6476700"/>
            <a:ext cx="35661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source: Lawson &amp; Associates’ study C &amp; F</a:t>
            </a:r>
            <a:endParaRPr/>
          </a:p>
        </p:txBody>
      </p:sp>
      <p:sp>
        <p:nvSpPr>
          <p:cNvPr id="11" name="Google Shape;117;p5">
            <a:extLst>
              <a:ext uri="{FF2B5EF4-FFF2-40B4-BE49-F238E27FC236}">
                <a16:creationId xmlns:a16="http://schemas.microsoft.com/office/drawing/2014/main" id="{1BFB51C0-A607-406E-BF62-EA0DE05663EF}"/>
              </a:ext>
            </a:extLst>
          </p:cNvPr>
          <p:cNvSpPr txBox="1">
            <a:spLocks/>
          </p:cNvSpPr>
          <p:nvPr/>
        </p:nvSpPr>
        <p:spPr>
          <a:xfrm>
            <a:off x="761260" y="-147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600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Astro Brewing Co. Should Launch the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D85E35-2329-4452-8640-27E3F720C45F}"/>
              </a:ext>
            </a:extLst>
          </p:cNvPr>
          <p:cNvCxnSpPr/>
          <p:nvPr/>
        </p:nvCxnSpPr>
        <p:spPr>
          <a:xfrm flipV="1">
            <a:off x="368379" y="1198486"/>
            <a:ext cx="11452194" cy="0"/>
          </a:xfrm>
          <a:prstGeom prst="line">
            <a:avLst/>
          </a:prstGeom>
          <a:ln w="57150">
            <a:solidFill>
              <a:srgbClr val="E5B5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DD0F75-604E-43DE-8673-EBEEEEA8B7D5}"/>
              </a:ext>
            </a:extLst>
          </p:cNvPr>
          <p:cNvSpPr txBox="1"/>
          <p:nvPr/>
        </p:nvSpPr>
        <p:spPr>
          <a:xfrm>
            <a:off x="1093062" y="1843513"/>
            <a:ext cx="10305866" cy="2471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Considerable projected market share growth in Southwestern Oregon (Study C)</a:t>
            </a:r>
          </a:p>
          <a:p>
            <a:pPr marL="3619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More than 10% annual growth rate for the first three years (Appendix </a:t>
            </a:r>
            <a:r>
              <a:rPr lang="en-US" altLang="zh-CN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)</a:t>
            </a:r>
          </a:p>
          <a:p>
            <a:pPr marL="3619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  <a:extLst>
                  <a:ext uri="http://customooxmlschemas.google.com/">
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Positive expected value for the whole project with assumption of 50% consumers will have high interest, 30% consumers will have medium interest, and 20% consumers will have low interest to Astro’s. (Study H)</a:t>
            </a:r>
          </a:p>
          <a:p>
            <a:pPr marL="3619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Project’s ROI </a:t>
            </a:r>
            <a:r>
              <a:rPr lang="en-US" altLang="zh-CN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= 21% (Appendix C)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319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w="381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-2299" y="30184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0" y="0"/>
            <a:ext cx="12192000" cy="2877832"/>
          </a:xfrm>
          <a:custGeom>
            <a:avLst/>
            <a:gdLst/>
            <a:ahLst/>
            <a:cxnLst/>
            <a:rect l="l" t="t" r="r" b="b"/>
            <a:pathLst>
              <a:path w="12192000" h="2877832" extrusionOk="0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E5B507"/>
          </a:solidFill>
          <a:ln>
            <a:solidFill>
              <a:srgbClr val="FFC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Arial"/>
              <a:buNone/>
            </a:pPr>
            <a:r>
              <a:rPr lang="en-US" sz="8800" dirty="0">
                <a:solidFill>
                  <a:srgbClr val="FFFFFF"/>
                </a:solidFill>
              </a:rPr>
              <a:t>Q&amp;A</a:t>
            </a:r>
            <a:endParaRPr dirty="0"/>
          </a:p>
        </p:txBody>
      </p:sp>
      <p:pic>
        <p:nvPicPr>
          <p:cNvPr id="2" name="Google Shape;96;p1" descr="A person standing in a park&#10;&#10;Description automatically generated">
            <a:extLst>
              <a:ext uri="{FF2B5EF4-FFF2-40B4-BE49-F238E27FC236}">
                <a16:creationId xmlns:a16="http://schemas.microsoft.com/office/drawing/2014/main" id="{7E69D8F2-862E-4231-9409-63D37CE96A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787" t="16992" r="13723" b="7518"/>
          <a:stretch/>
        </p:blipFill>
        <p:spPr>
          <a:xfrm>
            <a:off x="880521" y="3199783"/>
            <a:ext cx="2138988" cy="21389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7;p1">
            <a:extLst>
              <a:ext uri="{FF2B5EF4-FFF2-40B4-BE49-F238E27FC236}">
                <a16:creationId xmlns:a16="http://schemas.microsoft.com/office/drawing/2014/main" id="{A5E50CF3-448D-4D0D-A0B3-279E895AA0CD}"/>
              </a:ext>
            </a:extLst>
          </p:cNvPr>
          <p:cNvSpPr txBox="1"/>
          <p:nvPr/>
        </p:nvSpPr>
        <p:spPr>
          <a:xfrm>
            <a:off x="1049303" y="5413923"/>
            <a:ext cx="16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Wanfeng Deng</a:t>
            </a:r>
            <a:endParaRPr dirty="0"/>
          </a:p>
        </p:txBody>
      </p:sp>
      <p:sp>
        <p:nvSpPr>
          <p:cNvPr id="4" name="Google Shape;98;p1">
            <a:extLst>
              <a:ext uri="{FF2B5EF4-FFF2-40B4-BE49-F238E27FC236}">
                <a16:creationId xmlns:a16="http://schemas.microsoft.com/office/drawing/2014/main" id="{82F43808-7E1C-40CB-B5AD-F7A919826431}"/>
              </a:ext>
            </a:extLst>
          </p:cNvPr>
          <p:cNvSpPr txBox="1"/>
          <p:nvPr/>
        </p:nvSpPr>
        <p:spPr>
          <a:xfrm>
            <a:off x="3913679" y="5426727"/>
            <a:ext cx="16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Tianrun Gu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99;p1">
            <a:extLst>
              <a:ext uri="{FF2B5EF4-FFF2-40B4-BE49-F238E27FC236}">
                <a16:creationId xmlns:a16="http://schemas.microsoft.com/office/drawing/2014/main" id="{61AC1CC8-4164-4492-B3E8-9C7DBCAF7776}"/>
              </a:ext>
            </a:extLst>
          </p:cNvPr>
          <p:cNvSpPr txBox="1"/>
          <p:nvPr/>
        </p:nvSpPr>
        <p:spPr>
          <a:xfrm>
            <a:off x="6475081" y="5382927"/>
            <a:ext cx="24924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Maximilian Johnson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8DF16043-FF1C-4F72-ABE0-BDD7240AC368}"/>
              </a:ext>
            </a:extLst>
          </p:cNvPr>
          <p:cNvSpPr txBox="1"/>
          <p:nvPr/>
        </p:nvSpPr>
        <p:spPr>
          <a:xfrm>
            <a:off x="9744508" y="5413923"/>
            <a:ext cx="14124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Jingwei Li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Google Shape;101;p1">
            <a:extLst>
              <a:ext uri="{FF2B5EF4-FFF2-40B4-BE49-F238E27FC236}">
                <a16:creationId xmlns:a16="http://schemas.microsoft.com/office/drawing/2014/main" id="{01AEE29D-46B7-4E7B-BB8D-1A98350AF4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21" r="1048"/>
          <a:stretch/>
        </p:blipFill>
        <p:spPr>
          <a:xfrm>
            <a:off x="9352896" y="3179672"/>
            <a:ext cx="2195625" cy="21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2;p1">
            <a:extLst>
              <a:ext uri="{FF2B5EF4-FFF2-40B4-BE49-F238E27FC236}">
                <a16:creationId xmlns:a16="http://schemas.microsoft.com/office/drawing/2014/main" id="{11B5451E-067A-44E6-9966-C3B647A6A6D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492" r="8492"/>
          <a:stretch/>
        </p:blipFill>
        <p:spPr>
          <a:xfrm>
            <a:off x="6496529" y="3199783"/>
            <a:ext cx="2138988" cy="213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young person wearing a suit and tie&#10;&#10;Description automatically generated">
            <a:extLst>
              <a:ext uri="{FF2B5EF4-FFF2-40B4-BE49-F238E27FC236}">
                <a16:creationId xmlns:a16="http://schemas.microsoft.com/office/drawing/2014/main" id="{208695AE-CD19-4E7E-B149-24A5F935A8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89" t="-445" r="11845" b="445"/>
          <a:stretch/>
        </p:blipFill>
        <p:spPr>
          <a:xfrm>
            <a:off x="3664385" y="3199783"/>
            <a:ext cx="2138988" cy="21389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68bbe0e2b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64;ga68bbe0e2b_0_25">
            <a:extLst>
              <a:ext uri="{FF2B5EF4-FFF2-40B4-BE49-F238E27FC236}">
                <a16:creationId xmlns:a16="http://schemas.microsoft.com/office/drawing/2014/main" id="{C266CBE0-9829-4947-8DFE-DE134FB1C349}"/>
              </a:ext>
            </a:extLst>
          </p:cNvPr>
          <p:cNvSpPr txBox="1"/>
          <p:nvPr/>
        </p:nvSpPr>
        <p:spPr>
          <a:xfrm>
            <a:off x="838200" y="1956503"/>
            <a:ext cx="7542320" cy="45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Profit is calculated based on Due Diligence and Study F, we used similar approach to calculate year 1’s sales, COGS, </a:t>
            </a:r>
            <a:r>
              <a:rPr lang="en-US" altLang="zh-CN" dirty="0"/>
              <a:t>and variable cost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28E48-7FEE-4E74-A685-1B4AF74A194E}"/>
              </a:ext>
            </a:extLst>
          </p:cNvPr>
          <p:cNvSpPr txBox="1"/>
          <p:nvPr/>
        </p:nvSpPr>
        <p:spPr>
          <a:xfrm>
            <a:off x="838200" y="3036164"/>
            <a:ext cx="63297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F:</a:t>
            </a:r>
          </a:p>
          <a:p>
            <a:r>
              <a:rPr lang="en-US" dirty="0"/>
              <a:t>% profit before Tax based on Total Assets: 10.9%</a:t>
            </a:r>
          </a:p>
          <a:p>
            <a:r>
              <a:rPr lang="en-US" dirty="0"/>
              <a:t>Profit before tax ratio: 2.6%</a:t>
            </a:r>
          </a:p>
          <a:p>
            <a:endParaRPr lang="en-US" dirty="0"/>
          </a:p>
          <a:p>
            <a:r>
              <a:rPr lang="en-US" dirty="0"/>
              <a:t>Due Diligence:</a:t>
            </a:r>
          </a:p>
          <a:p>
            <a:r>
              <a:rPr lang="en-US" dirty="0"/>
              <a:t>Total investment: $1,600,000</a:t>
            </a:r>
          </a:p>
          <a:p>
            <a:endParaRPr lang="en-US" dirty="0"/>
          </a:p>
          <a:p>
            <a:r>
              <a:rPr lang="en-US" dirty="0"/>
              <a:t>Profit = $1,600,000 * 10.9% = $174,400</a:t>
            </a:r>
          </a:p>
          <a:p>
            <a:endParaRPr lang="en-US" dirty="0"/>
          </a:p>
          <a:p>
            <a:r>
              <a:rPr lang="en-US" dirty="0"/>
              <a:t>Sales = $174,400 / 2.6% = $6,707,692.31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68bbe0e2b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A-2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164;ga68bbe0e2b_0_25">
            <a:extLst>
              <a:ext uri="{FF2B5EF4-FFF2-40B4-BE49-F238E27FC236}">
                <a16:creationId xmlns:a16="http://schemas.microsoft.com/office/drawing/2014/main" id="{DF18C35A-885B-4F32-BF34-31772EE6A119}"/>
              </a:ext>
            </a:extLst>
          </p:cNvPr>
          <p:cNvSpPr txBox="1"/>
          <p:nvPr/>
        </p:nvSpPr>
        <p:spPr>
          <a:xfrm>
            <a:off x="6234375" y="2196200"/>
            <a:ext cx="49290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Sensitivity Analysis based on different scenarios; it was calculated based on the following tables.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66;ga68bbe0e2b_0_25">
            <a:extLst>
              <a:ext uri="{FF2B5EF4-FFF2-40B4-BE49-F238E27FC236}">
                <a16:creationId xmlns:a16="http://schemas.microsoft.com/office/drawing/2014/main" id="{7EBFF5ED-1DE9-4B87-B25B-68D3200FB6E6}"/>
              </a:ext>
            </a:extLst>
          </p:cNvPr>
          <p:cNvSpPr txBox="1"/>
          <p:nvPr/>
        </p:nvSpPr>
        <p:spPr>
          <a:xfrm>
            <a:off x="6092437" y="5659105"/>
            <a:ext cx="49290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NPV = probability * profit * ratio of consumer interest level</a:t>
            </a: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01C2FCF-491B-4E56-A6C4-BDD0DF384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63" y="1960006"/>
            <a:ext cx="4753638" cy="4572638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03F8823-9309-4512-B835-1E9FDB11E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626" y="2818655"/>
            <a:ext cx="5609785" cy="1220689"/>
          </a:xfrm>
          <a:prstGeom prst="rect">
            <a:avLst/>
          </a:prstGeom>
        </p:spPr>
      </p:pic>
      <p:sp>
        <p:nvSpPr>
          <p:cNvPr id="6" name="Google Shape;166;ga68bbe0e2b_0_25">
            <a:extLst>
              <a:ext uri="{FF2B5EF4-FFF2-40B4-BE49-F238E27FC236}">
                <a16:creationId xmlns:a16="http://schemas.microsoft.com/office/drawing/2014/main" id="{F3F73EC9-D333-4C3A-8154-BB595F688644}"/>
              </a:ext>
            </a:extLst>
          </p:cNvPr>
          <p:cNvSpPr txBox="1"/>
          <p:nvPr/>
        </p:nvSpPr>
        <p:spPr>
          <a:xfrm>
            <a:off x="6092437" y="4003174"/>
            <a:ext cx="4929000" cy="157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Assumptions: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Constant 3% annual growth rate for sales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Sales, COGS, variable cost will change because of the 3% growth rate, while fix cost stay constant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Whenever retailer's interest goes down one level, sales, COGS, and VC will have 10% loss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Tax rate is 21%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746</Words>
  <Application>Microsoft Office PowerPoint</Application>
  <PresentationFormat>Widescreen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Times New Roman</vt:lpstr>
      <vt:lpstr>SketchyVTI</vt:lpstr>
      <vt:lpstr>Astro Brewing Co. Launch Strategy</vt:lpstr>
      <vt:lpstr>Requested Studies</vt:lpstr>
      <vt:lpstr>Sensitivity Analysis </vt:lpstr>
      <vt:lpstr>PowerPoint Presentation</vt:lpstr>
      <vt:lpstr>Expected value of this project is positive and will be $153,525 in 2003 </vt:lpstr>
      <vt:lpstr>PowerPoint Presentation</vt:lpstr>
      <vt:lpstr>Q&amp;A</vt:lpstr>
      <vt:lpstr>Appendix A-1  </vt:lpstr>
      <vt:lpstr>Appendix A-2  </vt:lpstr>
      <vt:lpstr>Appendix A-3 </vt:lpstr>
      <vt:lpstr>Appendix A-4  </vt:lpstr>
      <vt:lpstr>Appendix B  </vt:lpstr>
      <vt:lpstr>Appendix C </vt:lpstr>
      <vt:lpstr>Appendix  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 Brewing Co. Launch Strategy</dc:title>
  <cp:lastModifiedBy>Deng, Wanfeng</cp:lastModifiedBy>
  <cp:revision>21</cp:revision>
  <dcterms:created xsi:type="dcterms:W3CDTF">2020-10-30T00:30:18Z</dcterms:created>
  <dcterms:modified xsi:type="dcterms:W3CDTF">2020-11-01T21:42:38Z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0x0101008487CA9F267C1D47911D480A0BF184A9</vt:lpwstr>
  </property>
</Properties>
</file>